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3" r:id="rId4"/>
    <p:sldId id="266" r:id="rId5"/>
    <p:sldId id="272" r:id="rId6"/>
    <p:sldId id="273" r:id="rId7"/>
    <p:sldId id="267" r:id="rId8"/>
    <p:sldId id="269" r:id="rId9"/>
    <p:sldId id="274" r:id="rId10"/>
    <p:sldId id="264" r:id="rId11"/>
    <p:sldId id="270" r:id="rId12"/>
    <p:sldId id="271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Argumentace v odborném textu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Odborný text je v zásadě teze, nebo souhrn tezí, které se snažíte argumentačně obhájit. Způsob argumentace je tedy klíčový pro uspořádání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3384996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80920" cy="792088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/>
              <a:t>Příklady chybné a </a:t>
            </a:r>
            <a:r>
              <a:rPr lang="cs-CZ" sz="3600" b="1" dirty="0" err="1"/>
              <a:t>nefér</a:t>
            </a:r>
            <a:r>
              <a:rPr lang="cs-CZ" sz="3600" b="1" dirty="0"/>
              <a:t> argumentace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301608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 smtClean="0"/>
              <a:t>Příliš rychlý závěr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 dirty="0" err="1" smtClean="0"/>
              <a:t>Santini</a:t>
            </a:r>
            <a:r>
              <a:rPr lang="cs-CZ" i="1" dirty="0" smtClean="0"/>
              <a:t> </a:t>
            </a:r>
            <a:r>
              <a:rPr lang="cs-CZ" i="1" dirty="0"/>
              <a:t>je doložen jako stavitel plaských cisterciáků. Proto musel stavět i </a:t>
            </a:r>
            <a:r>
              <a:rPr lang="cs-CZ" i="1" dirty="0" err="1"/>
              <a:t>Kalec</a:t>
            </a:r>
            <a:r>
              <a:rPr lang="cs-CZ" i="1" dirty="0"/>
              <a:t> a Hubenov.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>
                <a:solidFill>
                  <a:srgbClr val="FF0000"/>
                </a:solidFill>
              </a:rPr>
              <a:t>Je to jen jeden z nepřímých důkazů, </a:t>
            </a:r>
            <a:r>
              <a:rPr lang="cs-CZ" dirty="0" smtClean="0">
                <a:solidFill>
                  <a:srgbClr val="FF0000"/>
                </a:solidFill>
              </a:rPr>
              <a:t>sám o sobě </a:t>
            </a:r>
            <a:r>
              <a:rPr lang="cs-CZ" dirty="0" smtClean="0">
                <a:solidFill>
                  <a:srgbClr val="FF0000"/>
                </a:solidFill>
              </a:rPr>
              <a:t>nic nedokazuje.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/>
              <a:t>Přílišná obecnost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 dirty="0"/>
              <a:t>Hubenov nese zřetelné rysy </a:t>
            </a:r>
            <a:r>
              <a:rPr lang="cs-CZ" i="1" dirty="0" err="1"/>
              <a:t>Santiniho</a:t>
            </a:r>
            <a:r>
              <a:rPr lang="cs-CZ" i="1" dirty="0"/>
              <a:t> rukopisu a je to proto evidentně jeho dílo.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>
                <a:solidFill>
                  <a:srgbClr val="FF0000"/>
                </a:solidFill>
              </a:rPr>
              <a:t>Jaké to jsou rysy? V čem přesně jsou </a:t>
            </a:r>
            <a:r>
              <a:rPr lang="cs-CZ" dirty="0" err="1" smtClean="0">
                <a:solidFill>
                  <a:srgbClr val="FF0000"/>
                </a:solidFill>
              </a:rPr>
              <a:t>santiniovské</a:t>
            </a:r>
            <a:r>
              <a:rPr lang="cs-CZ" dirty="0">
                <a:solidFill>
                  <a:srgbClr val="FF0000"/>
                </a:solidFill>
              </a:rPr>
              <a:t>? (častý kunsthistorický prohřešek!)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35671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/>
              <a:t>Falešné vyvození</a:t>
            </a:r>
            <a:r>
              <a:rPr lang="cs-CZ" dirty="0"/>
              <a:t/>
            </a:r>
            <a:br>
              <a:rPr lang="cs-CZ" dirty="0"/>
            </a:br>
            <a:r>
              <a:rPr lang="cs-CZ" i="1" dirty="0" err="1"/>
              <a:t>Santini</a:t>
            </a:r>
            <a:r>
              <a:rPr lang="cs-CZ" i="1" dirty="0"/>
              <a:t> stavěl barokně goticky. Hubenov ale není barokně gotický. Tím pádem </a:t>
            </a:r>
            <a:r>
              <a:rPr lang="cs-CZ" i="1" dirty="0" err="1"/>
              <a:t>Santini</a:t>
            </a:r>
            <a:r>
              <a:rPr lang="cs-CZ" i="1" dirty="0"/>
              <a:t> nemůže být jeho autorem.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>
                <a:solidFill>
                  <a:srgbClr val="FF0000"/>
                </a:solidFill>
              </a:rPr>
              <a:t>Vyvození neplatí, </a:t>
            </a:r>
            <a:r>
              <a:rPr lang="cs-CZ" dirty="0" smtClean="0">
                <a:solidFill>
                  <a:srgbClr val="FF0000"/>
                </a:solidFill>
              </a:rPr>
              <a:t>protože předpoklad je chybný. </a:t>
            </a:r>
            <a:r>
              <a:rPr lang="cs-CZ" dirty="0" err="1" smtClean="0">
                <a:solidFill>
                  <a:srgbClr val="FF0000"/>
                </a:solidFill>
              </a:rPr>
              <a:t>Santini</a:t>
            </a:r>
            <a:r>
              <a:rPr lang="cs-CZ" dirty="0" smtClean="0">
                <a:solidFill>
                  <a:srgbClr val="FF0000"/>
                </a:solidFill>
              </a:rPr>
              <a:t> nestavěl </a:t>
            </a:r>
            <a:r>
              <a:rPr lang="cs-CZ" dirty="0">
                <a:solidFill>
                  <a:srgbClr val="FF0000"/>
                </a:solidFill>
              </a:rPr>
              <a:t>jen barokně goticky.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b="1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 smtClean="0"/>
              <a:t>Hra </a:t>
            </a:r>
            <a:r>
              <a:rPr lang="cs-CZ" b="1" dirty="0"/>
              <a:t>na emoce, aneb „jak všichni vědí“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 dirty="0"/>
              <a:t>Není myslitelné, že by opat </a:t>
            </a:r>
            <a:r>
              <a:rPr lang="cs-CZ" i="1" dirty="0" err="1"/>
              <a:t>Tyttl</a:t>
            </a:r>
            <a:r>
              <a:rPr lang="cs-CZ" i="1" dirty="0"/>
              <a:t> pověřil stavbou tak významných areálů někoho jiného, než </a:t>
            </a:r>
            <a:r>
              <a:rPr lang="cs-CZ" i="1" dirty="0" err="1"/>
              <a:t>Santiniho</a:t>
            </a:r>
            <a:r>
              <a:rPr lang="cs-CZ" i="1" dirty="0"/>
              <a:t>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 dirty="0">
                <a:solidFill>
                  <a:srgbClr val="FF0000"/>
                </a:solidFill>
              </a:rPr>
              <a:t>Pravděpodobné to možná není, ale myslitelné ano.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 dirty="0"/>
              <a:t>Je všeobecně známo, že </a:t>
            </a:r>
            <a:r>
              <a:rPr lang="cs-CZ" i="1" dirty="0" err="1"/>
              <a:t>Santini</a:t>
            </a:r>
            <a:r>
              <a:rPr lang="cs-CZ" i="1" dirty="0"/>
              <a:t> postavil dvory v </a:t>
            </a:r>
            <a:r>
              <a:rPr lang="cs-CZ" i="1" dirty="0" err="1"/>
              <a:t>Kalci</a:t>
            </a:r>
            <a:r>
              <a:rPr lang="cs-CZ" i="1" dirty="0"/>
              <a:t> a Hubenově.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>
                <a:solidFill>
                  <a:srgbClr val="FF0000"/>
                </a:solidFill>
              </a:rPr>
              <a:t>Doplněno řádným odkazem na literaturu by to bylo přijatelné tvrzení, korektnější by ale i tak byla jiná formulace (</a:t>
            </a:r>
            <a:r>
              <a:rPr lang="cs-CZ" i="1" dirty="0">
                <a:solidFill>
                  <a:srgbClr val="FF0000"/>
                </a:solidFill>
              </a:rPr>
              <a:t>většina badatelů se shoduje, že…</a:t>
            </a:r>
            <a:r>
              <a:rPr lang="cs-CZ" dirty="0">
                <a:solidFill>
                  <a:srgbClr val="FF0000"/>
                </a:solidFill>
              </a:rPr>
              <a:t>)</a:t>
            </a:r>
            <a:endParaRPr lang="cs-CZ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80920" cy="792088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/>
              <a:t>Příklady chybné a </a:t>
            </a:r>
            <a:r>
              <a:rPr lang="cs-CZ" sz="3600" b="1" dirty="0" err="1"/>
              <a:t>nefér</a:t>
            </a:r>
            <a:r>
              <a:rPr lang="cs-CZ" sz="3600" b="1" dirty="0"/>
              <a:t> argumentace</a:t>
            </a:r>
          </a:p>
        </p:txBody>
      </p:sp>
    </p:spTree>
    <p:extLst>
      <p:ext uri="{BB962C8B-B14F-4D97-AF65-F5344CB8AC3E}">
        <p14:creationId xmlns="" xmlns:p14="http://schemas.microsoft.com/office/powerpoint/2010/main" val="837405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544616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 smtClean="0"/>
              <a:t>Účelový výběr </a:t>
            </a:r>
            <a:r>
              <a:rPr lang="cs-CZ" b="1" dirty="0" smtClean="0"/>
              <a:t>faktů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/>
              <a:t>Autorem dvorů v </a:t>
            </a:r>
            <a:r>
              <a:rPr lang="cs-CZ" dirty="0" err="1" smtClean="0"/>
              <a:t>Hubenově</a:t>
            </a:r>
            <a:r>
              <a:rPr lang="cs-CZ" dirty="0" smtClean="0"/>
              <a:t> a </a:t>
            </a:r>
            <a:r>
              <a:rPr lang="cs-CZ" dirty="0" err="1" smtClean="0"/>
              <a:t>Kalci</a:t>
            </a:r>
            <a:r>
              <a:rPr lang="cs-CZ" dirty="0" smtClean="0"/>
              <a:t> je Ferdinand Špaček. </a:t>
            </a:r>
            <a:r>
              <a:rPr lang="cs-CZ" dirty="0" smtClean="0"/>
              <a:t>Plzeňsko mu totiž bylo blízké, přímo v Plzni pracoval na stavbě opevnění. S hospodářskými dvory měl navíc zkušenosti, stavěl například sýpku ve </a:t>
            </a:r>
            <a:r>
              <a:rPr lang="cs-CZ" dirty="0" err="1" smtClean="0"/>
              <a:t>Falšivsi</a:t>
            </a:r>
            <a:r>
              <a:rPr lang="cs-CZ" dirty="0" smtClean="0"/>
              <a:t> na </a:t>
            </a:r>
            <a:r>
              <a:rPr lang="cs-CZ" dirty="0" err="1" smtClean="0"/>
              <a:t>Bruntálsku</a:t>
            </a:r>
            <a:r>
              <a:rPr lang="cs-CZ" dirty="0" smtClean="0"/>
              <a:t>. Především se ale horní část ostění dveří do komory pro služku profilací nápadně podobá dveřním zárubním jídelny na Špačkově zámku v Bulíkách.</a:t>
            </a:r>
            <a:endParaRPr lang="cs-CZ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>
                <a:solidFill>
                  <a:srgbClr val="FF0000"/>
                </a:solidFill>
              </a:rPr>
              <a:t>Svévolnost výběru souvislostí a detailů nemusí být vždy tak očividná, mnohdy se účelovosti v argumentaci dopouštíme zcela nevědomky.</a:t>
            </a:r>
            <a:endParaRPr lang="cs-CZ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 smtClean="0"/>
              <a:t>Tautologie</a:t>
            </a:r>
            <a:r>
              <a:rPr lang="cs-CZ" b="1" dirty="0"/>
              <a:t>, aneb zacyklení</a:t>
            </a:r>
            <a:r>
              <a:rPr lang="cs-CZ" dirty="0"/>
              <a:t/>
            </a:r>
            <a:br>
              <a:rPr lang="cs-CZ" dirty="0"/>
            </a:br>
            <a:r>
              <a:rPr lang="cs-CZ" i="1" dirty="0" err="1"/>
              <a:t>Santini</a:t>
            </a:r>
            <a:r>
              <a:rPr lang="cs-CZ" i="1" dirty="0"/>
              <a:t> u Žďárských dvorů není archivně doložen, tyto stavby ale mají stejný rukopis jako dvory, které prováděl pro opata </a:t>
            </a:r>
            <a:r>
              <a:rPr lang="cs-CZ" i="1" dirty="0" err="1"/>
              <a:t>Tyttla</a:t>
            </a:r>
            <a:r>
              <a:rPr lang="cs-CZ" i="1" dirty="0"/>
              <a:t> z Plas. Zde také chybí archivní </a:t>
            </a:r>
            <a:r>
              <a:rPr lang="cs-CZ" i="1" dirty="0" smtClean="0"/>
              <a:t>doklad. </a:t>
            </a:r>
            <a:r>
              <a:rPr lang="cs-CZ" i="1" dirty="0" err="1" smtClean="0"/>
              <a:t>Santiniho</a:t>
            </a:r>
            <a:r>
              <a:rPr lang="cs-CZ" i="1" dirty="0" smtClean="0"/>
              <a:t> </a:t>
            </a:r>
            <a:r>
              <a:rPr lang="cs-CZ" i="1" dirty="0"/>
              <a:t>autorství zde </a:t>
            </a:r>
            <a:r>
              <a:rPr lang="cs-CZ" i="1" dirty="0" smtClean="0"/>
              <a:t>ale jasně vyplývá ze </a:t>
            </a:r>
            <a:r>
              <a:rPr lang="cs-CZ" i="1" dirty="0"/>
              <a:t>srovnání ze </a:t>
            </a:r>
            <a:r>
              <a:rPr lang="cs-CZ" i="1" dirty="0" smtClean="0"/>
              <a:t>žďárskými stavbami. </a:t>
            </a:r>
            <a:endParaRPr lang="cs-CZ" i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err="1">
                <a:solidFill>
                  <a:srgbClr val="FF0000"/>
                </a:solidFill>
              </a:rPr>
              <a:t>Santini</a:t>
            </a:r>
            <a:r>
              <a:rPr lang="cs-CZ" dirty="0">
                <a:solidFill>
                  <a:srgbClr val="FF0000"/>
                </a:solidFill>
              </a:rPr>
              <a:t> je autor Žďáru, protože je to autor Plas, protože je to autor Žďáru…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>
                <a:solidFill>
                  <a:srgbClr val="FF0000"/>
                </a:solidFill>
              </a:rPr>
              <a:t>Na tak krátké ploše to vypadá absurdně, ale na ploše dvou stránek či kapitol se toho dopustíte raz dva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80920" cy="792088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/>
              <a:t>Příklady chybné a </a:t>
            </a:r>
            <a:r>
              <a:rPr lang="cs-CZ" sz="3600" b="1" dirty="0" err="1"/>
              <a:t>nefér</a:t>
            </a:r>
            <a:r>
              <a:rPr lang="cs-CZ" sz="3600" b="1" dirty="0"/>
              <a:t> argumentace</a:t>
            </a:r>
          </a:p>
        </p:txBody>
      </p:sp>
    </p:spTree>
    <p:extLst>
      <p:ext uri="{BB962C8B-B14F-4D97-AF65-F5344CB8AC3E}">
        <p14:creationId xmlns="" xmlns:p14="http://schemas.microsoft.com/office/powerpoint/2010/main" val="34294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>
            <a:normAutofit/>
          </a:bodyPr>
          <a:lstStyle/>
          <a:p>
            <a:r>
              <a:rPr lang="cs-CZ" b="1" dirty="0"/>
              <a:t>Obecné zásady, aneb etika badatele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544616"/>
          </a:xfrm>
        </p:spPr>
        <p:txBody>
          <a:bodyPr>
            <a:noAutofit/>
          </a:bodyPr>
          <a:lstStyle/>
          <a:p>
            <a:r>
              <a:rPr lang="cs-CZ" sz="2200" dirty="0"/>
              <a:t>Vše vysvětlujte. Je lepší mít upovídaný text, než nedůvěryhodný souhrn tezí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Buďte srozumitelní a přehlední. Klíčem k úspěšné argumentaci je to, že jí druhý porozumí.</a:t>
            </a:r>
            <a:endParaRPr lang="cs-CZ" sz="2200" dirty="0"/>
          </a:p>
          <a:p>
            <a:r>
              <a:rPr lang="cs-CZ" sz="2200" dirty="0"/>
              <a:t>Vždy zmiňujte/citujte i názory, se kterými nesouhlasíte. Oponenty nikdy neshazujte, přiznejte jim naopak jejich silné stránky.</a:t>
            </a:r>
          </a:p>
          <a:p>
            <a:r>
              <a:rPr lang="cs-CZ" sz="2200" dirty="0"/>
              <a:t>Pokud jste si vědomi toho, že proti Vaší tezi existují protiargumenty, odkazujte na ně. Pokud víte o dalších slabinách své teze, přiznejte je. </a:t>
            </a:r>
          </a:p>
          <a:p>
            <a:r>
              <a:rPr lang="cs-CZ" sz="2200" dirty="0"/>
              <a:t>Vyplývá-li z Vašich argumentů více možných závěrů, popište je všechny, ne pouze ten, který se Vám hodí. </a:t>
            </a:r>
          </a:p>
          <a:p>
            <a:r>
              <a:rPr lang="cs-CZ" sz="2200" dirty="0"/>
              <a:t>Vždy se ale k jednomu závěru otevřeně přikloňte a svůj výběr vysvětlete. Buďte korektní, ale čitelní – musí být jasné, jakou pozici zastáváte.</a:t>
            </a:r>
          </a:p>
          <a:p>
            <a:r>
              <a:rPr lang="cs-CZ" sz="2200" dirty="0"/>
              <a:t>Historie umění je </a:t>
            </a:r>
            <a:r>
              <a:rPr lang="cs-CZ" sz="2200" dirty="0" err="1"/>
              <a:t>interpretativní</a:t>
            </a:r>
            <a:r>
              <a:rPr lang="cs-CZ" sz="2200" dirty="0"/>
              <a:t> věda. Pište s pokorou a nikdy se netvařte, že jste našli definitivní odpovědi.</a:t>
            </a:r>
          </a:p>
        </p:txBody>
      </p:sp>
    </p:spTree>
    <p:extLst>
      <p:ext uri="{BB962C8B-B14F-4D97-AF65-F5344CB8AC3E}">
        <p14:creationId xmlns="" xmlns:p14="http://schemas.microsoft.com/office/powerpoint/2010/main" val="95121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>
            <a:normAutofit/>
          </a:bodyPr>
          <a:lstStyle/>
          <a:p>
            <a:r>
              <a:rPr lang="cs-CZ" b="1" dirty="0"/>
              <a:t>Pro korektní debatu je třeba rozlišit: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Tvrzení</a:t>
            </a:r>
            <a:r>
              <a:rPr lang="cs-CZ" dirty="0"/>
              <a:t> – nijak podložený názor nebo hodnocení; v odborném textu bezcenná věc</a:t>
            </a:r>
          </a:p>
          <a:p>
            <a:r>
              <a:rPr lang="cs-CZ" b="1" dirty="0"/>
              <a:t>Hypotéza</a:t>
            </a:r>
            <a:r>
              <a:rPr lang="cs-CZ" dirty="0"/>
              <a:t> – domněnka, pokus o vysvětlení nějakého (většinou širšího) okruhu jevů; je určena k dalšímu ověřování</a:t>
            </a:r>
          </a:p>
          <a:p>
            <a:r>
              <a:rPr lang="cs-CZ" b="1" dirty="0"/>
              <a:t>Teze</a:t>
            </a:r>
            <a:r>
              <a:rPr lang="cs-CZ" dirty="0"/>
              <a:t> – konkrétněji zacílené tvrzení/myšlenka, opírající se o nějaké argumenty – může stát na konci i začátku argumentace</a:t>
            </a:r>
          </a:p>
          <a:p>
            <a:r>
              <a:rPr lang="cs-CZ" b="1" dirty="0"/>
              <a:t>Fakta</a:t>
            </a:r>
            <a:r>
              <a:rPr lang="cs-CZ" dirty="0"/>
              <a:t> – jednoznačná, objektivně doložitelná a </a:t>
            </a:r>
            <a:r>
              <a:rPr lang="cs-CZ" dirty="0" err="1"/>
              <a:t>evidovatelná</a:t>
            </a:r>
            <a:r>
              <a:rPr lang="cs-CZ" dirty="0"/>
              <a:t> skutečnost</a:t>
            </a:r>
          </a:p>
          <a:p>
            <a:r>
              <a:rPr lang="cs-CZ" b="1" dirty="0"/>
              <a:t>Argument</a:t>
            </a:r>
            <a:r>
              <a:rPr lang="cs-CZ" dirty="0"/>
              <a:t> – podpůrné body, ideálně v podobě fakt, sloužící k potvrzení nebo vyvrácení teze či hypotézy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31548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Dokazování, vyvození, ověření hypotézy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Argumentaci je možné vést v zásadě třemi základními cestami:</a:t>
            </a:r>
          </a:p>
          <a:p>
            <a:pPr marL="514350" indent="-514350">
              <a:buAutoNum type="arabicParenR"/>
            </a:pPr>
            <a:r>
              <a:rPr lang="cs-CZ" b="1" dirty="0"/>
              <a:t>Dokazování</a:t>
            </a:r>
            <a:r>
              <a:rPr lang="cs-CZ" dirty="0"/>
              <a:t> – vyslovím tezi a snáším na její podporu argumenty/fakta.</a:t>
            </a:r>
          </a:p>
          <a:p>
            <a:pPr marL="514350" indent="-514350">
              <a:buAutoNum type="arabicParenR"/>
            </a:pPr>
            <a:r>
              <a:rPr lang="cs-CZ" b="1" dirty="0"/>
              <a:t>Vyvození</a:t>
            </a:r>
            <a:r>
              <a:rPr lang="cs-CZ" dirty="0"/>
              <a:t> – předložím argumenty/fakta, ze kterých vyvodím tezi.</a:t>
            </a:r>
          </a:p>
          <a:p>
            <a:pPr marL="514350" indent="-514350">
              <a:buAutoNum type="arabicParenR"/>
            </a:pPr>
            <a:r>
              <a:rPr lang="cs-CZ" b="1" dirty="0"/>
              <a:t>Ověřování hypotézy </a:t>
            </a:r>
            <a:r>
              <a:rPr lang="cs-CZ" dirty="0"/>
              <a:t>– kombinace obojího: vyslovím tezi, snáším argumenty, které ji mají ověřit, a na jejich základě vyslovím výslednou, dokonalejší tezi</a:t>
            </a:r>
          </a:p>
          <a:p>
            <a:pPr marL="0" indent="0">
              <a:buNone/>
            </a:pPr>
            <a:r>
              <a:rPr lang="cs-CZ" dirty="0"/>
              <a:t>Jde jen o základní schéma, v konkrétních případech je struktura komplikovaná – argumentace může zabrat odstavec, studii i knihu, mohou se objevit dílčí teze podporující hlavní teze apod.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96852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>
            <a:normAutofit/>
          </a:bodyPr>
          <a:lstStyle/>
          <a:p>
            <a:r>
              <a:rPr lang="cs-CZ" b="1" dirty="0"/>
              <a:t>Dokazování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i="1" dirty="0" smtClean="0"/>
              <a:t>Ačkoliv </a:t>
            </a:r>
            <a:r>
              <a:rPr lang="cs-CZ" b="1" i="1" dirty="0" smtClean="0"/>
              <a:t>nám chybí jednoznačné prameny, lze </a:t>
            </a:r>
            <a:r>
              <a:rPr lang="cs-CZ" b="1" i="1" dirty="0" err="1" smtClean="0"/>
              <a:t>Santiniho</a:t>
            </a:r>
            <a:r>
              <a:rPr lang="cs-CZ" b="1" i="1" dirty="0" smtClean="0"/>
              <a:t> považovat s velkou jistotou za autora plaských dvorů </a:t>
            </a:r>
            <a:r>
              <a:rPr lang="cs-CZ" b="1" i="1" dirty="0" err="1"/>
              <a:t>Kalec</a:t>
            </a:r>
            <a:r>
              <a:rPr lang="cs-CZ" b="1" i="1" dirty="0"/>
              <a:t> a Hubenov. </a:t>
            </a:r>
            <a:r>
              <a:rPr lang="cs-CZ" i="1" dirty="0" smtClean="0"/>
              <a:t>Obě stavby totiž </a:t>
            </a:r>
            <a:r>
              <a:rPr lang="cs-CZ" i="1" dirty="0"/>
              <a:t>nesou </a:t>
            </a:r>
            <a:r>
              <a:rPr lang="cs-CZ" i="1" dirty="0" smtClean="0"/>
              <a:t>rysy patrné </a:t>
            </a:r>
            <a:r>
              <a:rPr lang="cs-CZ" i="1" dirty="0"/>
              <a:t>například na hospodářských dvorech ve Žďáru nad Sázavou, kde je </a:t>
            </a:r>
            <a:r>
              <a:rPr lang="cs-CZ" i="1" dirty="0" err="1"/>
              <a:t>Santiniho</a:t>
            </a:r>
            <a:r>
              <a:rPr lang="cs-CZ" i="1" dirty="0"/>
              <a:t> působení </a:t>
            </a:r>
            <a:r>
              <a:rPr lang="cs-CZ" i="1" dirty="0" smtClean="0"/>
              <a:t>doloženo (symbolický půdorys, </a:t>
            </a:r>
            <a:r>
              <a:rPr lang="cs-CZ" i="1" dirty="0" smtClean="0"/>
              <a:t>detaily tvarosloví apod.)</a:t>
            </a:r>
            <a:r>
              <a:rPr lang="cs-CZ" i="1" dirty="0" smtClean="0"/>
              <a:t>. </a:t>
            </a:r>
            <a:r>
              <a:rPr lang="cs-CZ" i="1" dirty="0"/>
              <a:t>Pro plaské cisterciáky navíc </a:t>
            </a:r>
            <a:r>
              <a:rPr lang="cs-CZ" i="1" dirty="0" err="1"/>
              <a:t>Santini</a:t>
            </a:r>
            <a:r>
              <a:rPr lang="cs-CZ" i="1" dirty="0"/>
              <a:t> dlouhodobě </a:t>
            </a:r>
            <a:r>
              <a:rPr lang="cs-CZ" i="1" dirty="0" smtClean="0"/>
              <a:t>pracoval jako jejich hlavní stavitel a v 18. století </a:t>
            </a:r>
            <a:r>
              <a:rPr lang="cs-CZ" i="1" dirty="0" smtClean="0"/>
              <a:t>bylo běžné, že součástí této funkce byla také výstavba utilitárních staveb včetně stájí, sýpek a dvorů</a:t>
            </a:r>
            <a:r>
              <a:rPr lang="cs-CZ" i="1" dirty="0" smtClean="0"/>
              <a:t>. </a:t>
            </a:r>
            <a:endParaRPr lang="cs-CZ" i="1" dirty="0"/>
          </a:p>
        </p:txBody>
      </p:sp>
    </p:spTree>
    <p:extLst>
      <p:ext uri="{BB962C8B-B14F-4D97-AF65-F5344CB8AC3E}">
        <p14:creationId xmlns="" xmlns:p14="http://schemas.microsoft.com/office/powerpoint/2010/main" val="4083640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>
            <a:normAutofit/>
          </a:bodyPr>
          <a:lstStyle/>
          <a:p>
            <a:r>
              <a:rPr lang="cs-CZ" b="1" dirty="0"/>
              <a:t>Dokazování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Teze: </a:t>
            </a:r>
            <a:r>
              <a:rPr lang="cs-CZ" b="1" i="1" dirty="0" smtClean="0"/>
              <a:t>Ačkoliv </a:t>
            </a:r>
            <a:r>
              <a:rPr lang="cs-CZ" b="1" i="1" dirty="0" smtClean="0"/>
              <a:t>nám chybí jednoznačné prameny, lze </a:t>
            </a:r>
            <a:r>
              <a:rPr lang="cs-CZ" b="1" i="1" dirty="0" err="1" smtClean="0"/>
              <a:t>Santiniho</a:t>
            </a:r>
            <a:r>
              <a:rPr lang="cs-CZ" b="1" i="1" dirty="0" smtClean="0"/>
              <a:t> považovat s velkou jistotou za autora plaských dvorů </a:t>
            </a:r>
            <a:r>
              <a:rPr lang="cs-CZ" b="1" i="1" dirty="0" err="1"/>
              <a:t>Kalec</a:t>
            </a:r>
            <a:r>
              <a:rPr lang="cs-CZ" b="1" i="1" dirty="0"/>
              <a:t> a Hubenov. </a:t>
            </a:r>
            <a:endParaRPr lang="cs-CZ" b="1" i="1" dirty="0" smtClean="0"/>
          </a:p>
          <a:p>
            <a:pPr marL="0" indent="0">
              <a:buNone/>
            </a:pPr>
            <a:r>
              <a:rPr lang="cs-CZ" b="1" dirty="0" smtClean="0"/>
              <a:t>Důkaz 1: </a:t>
            </a:r>
            <a:r>
              <a:rPr lang="cs-CZ" i="1" dirty="0" smtClean="0"/>
              <a:t>Obě stavby totiž </a:t>
            </a:r>
            <a:r>
              <a:rPr lang="cs-CZ" i="1" dirty="0"/>
              <a:t>nesou </a:t>
            </a:r>
            <a:r>
              <a:rPr lang="cs-CZ" i="1" dirty="0" smtClean="0"/>
              <a:t>rysy patrné </a:t>
            </a:r>
            <a:r>
              <a:rPr lang="cs-CZ" i="1" dirty="0"/>
              <a:t>například na hospodářských dvorech ve Žďáru nad Sázavou, kde je </a:t>
            </a:r>
            <a:r>
              <a:rPr lang="cs-CZ" i="1" dirty="0" err="1"/>
              <a:t>Santiniho</a:t>
            </a:r>
            <a:r>
              <a:rPr lang="cs-CZ" i="1" dirty="0"/>
              <a:t> působení </a:t>
            </a:r>
            <a:r>
              <a:rPr lang="cs-CZ" i="1" dirty="0" smtClean="0"/>
              <a:t>doloženo (symbolický půdorys, </a:t>
            </a:r>
            <a:r>
              <a:rPr lang="cs-CZ" i="1" dirty="0" smtClean="0"/>
              <a:t>detaily tvarosloví apod.)</a:t>
            </a:r>
            <a:r>
              <a:rPr lang="cs-CZ" i="1" dirty="0" smtClean="0"/>
              <a:t>. </a:t>
            </a:r>
          </a:p>
          <a:p>
            <a:pPr marL="0" indent="0">
              <a:buNone/>
            </a:pPr>
            <a:r>
              <a:rPr lang="cs-CZ" b="1" dirty="0" smtClean="0"/>
              <a:t>Důkaz 2: </a:t>
            </a:r>
            <a:r>
              <a:rPr lang="cs-CZ" i="1" dirty="0" smtClean="0"/>
              <a:t>Pro </a:t>
            </a:r>
            <a:r>
              <a:rPr lang="cs-CZ" i="1" dirty="0"/>
              <a:t>plaské cisterciáky navíc </a:t>
            </a:r>
            <a:r>
              <a:rPr lang="cs-CZ" i="1" dirty="0" err="1"/>
              <a:t>Santini</a:t>
            </a:r>
            <a:r>
              <a:rPr lang="cs-CZ" i="1" dirty="0"/>
              <a:t> dlouhodobě </a:t>
            </a:r>
            <a:r>
              <a:rPr lang="cs-CZ" i="1" dirty="0" smtClean="0"/>
              <a:t>pracoval jako jejich hlavní stavitel a v 18. století </a:t>
            </a:r>
            <a:r>
              <a:rPr lang="cs-CZ" i="1" dirty="0" smtClean="0"/>
              <a:t>bylo běžné, že součástí této funkce byla také výstavba utilitárních staveb včetně stájí, sýpek a dvorů</a:t>
            </a:r>
            <a:r>
              <a:rPr lang="cs-CZ" i="1" dirty="0" smtClean="0"/>
              <a:t>. </a:t>
            </a:r>
            <a:endParaRPr lang="cs-CZ" i="1" dirty="0"/>
          </a:p>
        </p:txBody>
      </p:sp>
    </p:spTree>
    <p:extLst>
      <p:ext uri="{BB962C8B-B14F-4D97-AF65-F5344CB8AC3E}">
        <p14:creationId xmlns="" xmlns:p14="http://schemas.microsoft.com/office/powerpoint/2010/main" val="4083640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>
            <a:normAutofit/>
          </a:bodyPr>
          <a:lstStyle/>
          <a:p>
            <a:r>
              <a:rPr lang="cs-CZ" b="1" dirty="0"/>
              <a:t>Vyvození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i="1" dirty="0" smtClean="0"/>
              <a:t>Hospodářské </a:t>
            </a:r>
            <a:r>
              <a:rPr lang="cs-CZ" i="1" dirty="0"/>
              <a:t>dvory </a:t>
            </a:r>
            <a:r>
              <a:rPr lang="cs-CZ" i="1" dirty="0" smtClean="0"/>
              <a:t>plaského </a:t>
            </a:r>
            <a:r>
              <a:rPr lang="cs-CZ" i="1" dirty="0" smtClean="0"/>
              <a:t>kláštera </a:t>
            </a:r>
            <a:r>
              <a:rPr lang="cs-CZ" i="1" dirty="0" err="1" smtClean="0"/>
              <a:t>Kalec</a:t>
            </a:r>
            <a:r>
              <a:rPr lang="cs-CZ" i="1" dirty="0" smtClean="0"/>
              <a:t> </a:t>
            </a:r>
            <a:r>
              <a:rPr lang="cs-CZ" i="1" dirty="0"/>
              <a:t>a </a:t>
            </a:r>
            <a:r>
              <a:rPr lang="cs-CZ" i="1" dirty="0" err="1"/>
              <a:t>Hubenov</a:t>
            </a:r>
            <a:r>
              <a:rPr lang="cs-CZ" i="1" dirty="0"/>
              <a:t> </a:t>
            </a:r>
            <a:r>
              <a:rPr lang="cs-CZ" i="1" dirty="0" smtClean="0"/>
              <a:t>jsou charakteristické netypickými půdorysy se symbolickým významem a rafinovaným minimalistickým členěním. </a:t>
            </a:r>
            <a:r>
              <a:rPr lang="cs-CZ" i="1" dirty="0" smtClean="0"/>
              <a:t>Jediné srovnání mají v souboru </a:t>
            </a:r>
            <a:r>
              <a:rPr lang="cs-CZ" i="1" dirty="0" smtClean="0"/>
              <a:t>hospodářských areálů budovaných </a:t>
            </a:r>
            <a:r>
              <a:rPr lang="cs-CZ" i="1" dirty="0" smtClean="0"/>
              <a:t>pro klášter </a:t>
            </a:r>
            <a:r>
              <a:rPr lang="cs-CZ" i="1" dirty="0" smtClean="0"/>
              <a:t>u </a:t>
            </a:r>
            <a:r>
              <a:rPr lang="cs-CZ" i="1" dirty="0"/>
              <a:t>Žďáru nad Sázavou, </a:t>
            </a:r>
            <a:r>
              <a:rPr lang="cs-CZ" i="1" dirty="0" smtClean="0"/>
              <a:t>kde </a:t>
            </a:r>
            <a:r>
              <a:rPr lang="cs-CZ" i="1" dirty="0" smtClean="0"/>
              <a:t>je jako projektant doložen Jan Blažej </a:t>
            </a:r>
            <a:r>
              <a:rPr lang="cs-CZ" i="1" dirty="0" err="1" smtClean="0"/>
              <a:t>Santini</a:t>
            </a:r>
            <a:r>
              <a:rPr lang="cs-CZ" i="1" dirty="0" smtClean="0"/>
              <a:t>. </a:t>
            </a:r>
            <a:r>
              <a:rPr lang="cs-CZ" i="1" dirty="0" err="1" smtClean="0"/>
              <a:t>Hubenov</a:t>
            </a:r>
            <a:r>
              <a:rPr lang="cs-CZ" i="1" dirty="0" smtClean="0"/>
              <a:t> i </a:t>
            </a:r>
            <a:r>
              <a:rPr lang="cs-CZ" i="1" dirty="0" err="1" smtClean="0"/>
              <a:t>Kalec</a:t>
            </a:r>
            <a:r>
              <a:rPr lang="cs-CZ" i="1" dirty="0" smtClean="0"/>
              <a:t> přitom vznikaly v době, kdy byl právě </a:t>
            </a:r>
            <a:r>
              <a:rPr lang="cs-CZ" i="1" dirty="0" err="1" smtClean="0"/>
              <a:t>Santini</a:t>
            </a:r>
            <a:r>
              <a:rPr lang="cs-CZ" i="1" dirty="0" smtClean="0"/>
              <a:t> </a:t>
            </a:r>
            <a:r>
              <a:rPr lang="cs-CZ" i="1" dirty="0" smtClean="0"/>
              <a:t>zaměstnán jako hlavní klášterní projektant. </a:t>
            </a:r>
            <a:r>
              <a:rPr lang="cs-CZ" b="1" i="1" dirty="0" smtClean="0"/>
              <a:t>Na základě těchto skutečností se tedy lze domnívat</a:t>
            </a:r>
            <a:r>
              <a:rPr lang="cs-CZ" b="1" i="1" dirty="0"/>
              <a:t>, že autorem </a:t>
            </a:r>
            <a:r>
              <a:rPr lang="cs-CZ" b="1" i="1" dirty="0" err="1"/>
              <a:t>Kalce</a:t>
            </a:r>
            <a:r>
              <a:rPr lang="cs-CZ" b="1" i="1" dirty="0"/>
              <a:t> a Hubenova je Jan Blažej </a:t>
            </a:r>
            <a:r>
              <a:rPr lang="cs-CZ" b="1" i="1" dirty="0" err="1"/>
              <a:t>Santini</a:t>
            </a:r>
            <a:r>
              <a:rPr lang="cs-CZ" b="1" i="1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3059335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>
            <a:normAutofit/>
          </a:bodyPr>
          <a:lstStyle/>
          <a:p>
            <a:r>
              <a:rPr lang="cs-CZ" b="1" dirty="0"/>
              <a:t>Vyvození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Výchozí pozorování: </a:t>
            </a:r>
            <a:r>
              <a:rPr lang="cs-CZ" i="1" dirty="0" smtClean="0"/>
              <a:t>Hospodářské </a:t>
            </a:r>
            <a:r>
              <a:rPr lang="cs-CZ" i="1" dirty="0"/>
              <a:t>dvory </a:t>
            </a:r>
            <a:r>
              <a:rPr lang="cs-CZ" i="1" dirty="0" smtClean="0"/>
              <a:t>plaského </a:t>
            </a:r>
            <a:r>
              <a:rPr lang="cs-CZ" i="1" dirty="0" smtClean="0"/>
              <a:t>kláštera </a:t>
            </a:r>
            <a:r>
              <a:rPr lang="cs-CZ" i="1" dirty="0" err="1" smtClean="0"/>
              <a:t>Kalec</a:t>
            </a:r>
            <a:r>
              <a:rPr lang="cs-CZ" i="1" dirty="0" smtClean="0"/>
              <a:t> </a:t>
            </a:r>
            <a:r>
              <a:rPr lang="cs-CZ" i="1" dirty="0"/>
              <a:t>a </a:t>
            </a:r>
            <a:r>
              <a:rPr lang="cs-CZ" i="1" dirty="0" err="1"/>
              <a:t>Hubenov</a:t>
            </a:r>
            <a:r>
              <a:rPr lang="cs-CZ" i="1" dirty="0"/>
              <a:t> </a:t>
            </a:r>
            <a:r>
              <a:rPr lang="cs-CZ" i="1" dirty="0" smtClean="0"/>
              <a:t>jsou charakteristické netypickými půdorysy se symbolickým významem a rafinovaným minimalistickým členěním. </a:t>
            </a:r>
          </a:p>
          <a:p>
            <a:pPr marL="0" indent="0">
              <a:buNone/>
            </a:pPr>
            <a:r>
              <a:rPr lang="cs-CZ" b="1" dirty="0" smtClean="0"/>
              <a:t>Fakt 1: </a:t>
            </a:r>
            <a:r>
              <a:rPr lang="cs-CZ" i="1" dirty="0" smtClean="0"/>
              <a:t>Jediné srovnání mají v souboru </a:t>
            </a:r>
            <a:r>
              <a:rPr lang="cs-CZ" i="1" dirty="0" smtClean="0"/>
              <a:t>hospodářských areálů budovaných </a:t>
            </a:r>
            <a:r>
              <a:rPr lang="cs-CZ" i="1" dirty="0" smtClean="0"/>
              <a:t>pro klášter </a:t>
            </a:r>
            <a:r>
              <a:rPr lang="cs-CZ" i="1" dirty="0" smtClean="0"/>
              <a:t>u </a:t>
            </a:r>
            <a:r>
              <a:rPr lang="cs-CZ" i="1" dirty="0"/>
              <a:t>Žďáru nad Sázavou, </a:t>
            </a:r>
            <a:r>
              <a:rPr lang="cs-CZ" i="1" dirty="0" smtClean="0"/>
              <a:t>kde </a:t>
            </a:r>
            <a:r>
              <a:rPr lang="cs-CZ" i="1" dirty="0" smtClean="0"/>
              <a:t>je jako projektant doložen Jan Blažej </a:t>
            </a:r>
            <a:r>
              <a:rPr lang="cs-CZ" i="1" dirty="0" err="1" smtClean="0"/>
              <a:t>Santini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Fakt 2: </a:t>
            </a:r>
            <a:r>
              <a:rPr lang="cs-CZ" i="1" dirty="0" err="1" smtClean="0"/>
              <a:t>Hubenov</a:t>
            </a:r>
            <a:r>
              <a:rPr lang="cs-CZ" i="1" dirty="0" smtClean="0"/>
              <a:t> i </a:t>
            </a:r>
            <a:r>
              <a:rPr lang="cs-CZ" i="1" dirty="0" err="1" smtClean="0"/>
              <a:t>Kalec</a:t>
            </a:r>
            <a:r>
              <a:rPr lang="cs-CZ" i="1" dirty="0" smtClean="0"/>
              <a:t> přitom vznikaly v době, kdy byl právě </a:t>
            </a:r>
            <a:r>
              <a:rPr lang="cs-CZ" i="1" dirty="0" err="1" smtClean="0"/>
              <a:t>Santini</a:t>
            </a:r>
            <a:r>
              <a:rPr lang="cs-CZ" i="1" dirty="0" smtClean="0"/>
              <a:t> </a:t>
            </a:r>
            <a:r>
              <a:rPr lang="cs-CZ" i="1" dirty="0" smtClean="0"/>
              <a:t>zaměstnán jako hlavní klášterní projektant. </a:t>
            </a:r>
          </a:p>
          <a:p>
            <a:pPr marL="0" indent="0">
              <a:buNone/>
            </a:pPr>
            <a:r>
              <a:rPr lang="cs-CZ" b="1" dirty="0" smtClean="0"/>
              <a:t>Výsledná teze: </a:t>
            </a:r>
            <a:r>
              <a:rPr lang="cs-CZ" b="1" i="1" dirty="0" smtClean="0"/>
              <a:t>Na základě těchto skutečností se tedy lze domnívat</a:t>
            </a:r>
            <a:r>
              <a:rPr lang="cs-CZ" b="1" i="1" dirty="0"/>
              <a:t>, že autorem </a:t>
            </a:r>
            <a:r>
              <a:rPr lang="cs-CZ" b="1" i="1" dirty="0" err="1"/>
              <a:t>Kalce</a:t>
            </a:r>
            <a:r>
              <a:rPr lang="cs-CZ" b="1" i="1" dirty="0"/>
              <a:t> a Hubenova je Jan Blažej </a:t>
            </a:r>
            <a:r>
              <a:rPr lang="cs-CZ" b="1" i="1" dirty="0" err="1"/>
              <a:t>Santini</a:t>
            </a:r>
            <a:r>
              <a:rPr lang="cs-CZ" b="1" i="1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3059335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>
            <a:normAutofit/>
          </a:bodyPr>
          <a:lstStyle/>
          <a:p>
            <a:r>
              <a:rPr lang="cs-CZ" b="1" dirty="0"/>
              <a:t>Ověřování hypotéz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i="1" dirty="0" err="1"/>
              <a:t>Santini</a:t>
            </a:r>
            <a:r>
              <a:rPr lang="cs-CZ" i="1" dirty="0"/>
              <a:t> </a:t>
            </a:r>
            <a:r>
              <a:rPr lang="cs-CZ" i="1" dirty="0" smtClean="0"/>
              <a:t>celá dvě desetiletí pracoval </a:t>
            </a:r>
            <a:r>
              <a:rPr lang="cs-CZ" i="1" dirty="0"/>
              <a:t>pro plaské cisterciáky </a:t>
            </a:r>
            <a:r>
              <a:rPr lang="cs-CZ" i="1" dirty="0" smtClean="0"/>
              <a:t>jako jejich hlavní </a:t>
            </a:r>
            <a:r>
              <a:rPr lang="cs-CZ" i="1" dirty="0" smtClean="0"/>
              <a:t>architekt. </a:t>
            </a:r>
            <a:r>
              <a:rPr lang="cs-CZ" b="1" i="1" dirty="0" smtClean="0"/>
              <a:t>L</a:t>
            </a:r>
            <a:r>
              <a:rPr lang="cs-CZ" b="1" i="1" dirty="0" smtClean="0"/>
              <a:t>ze </a:t>
            </a:r>
            <a:r>
              <a:rPr lang="cs-CZ" b="1" i="1" dirty="0"/>
              <a:t>se tedy domnívat, že </a:t>
            </a:r>
            <a:r>
              <a:rPr lang="cs-CZ" b="1" i="1" dirty="0" smtClean="0"/>
              <a:t>je autorem i některých dalších klášterních staveb. </a:t>
            </a:r>
            <a:r>
              <a:rPr lang="cs-CZ" i="1" dirty="0" smtClean="0"/>
              <a:t>Za </a:t>
            </a:r>
            <a:r>
              <a:rPr lang="cs-CZ" i="1" dirty="0" err="1" smtClean="0"/>
              <a:t>Santiniho</a:t>
            </a:r>
            <a:r>
              <a:rPr lang="cs-CZ" i="1" dirty="0" smtClean="0"/>
              <a:t> života byly zbudovány </a:t>
            </a:r>
            <a:r>
              <a:rPr lang="cs-CZ" i="1" dirty="0" smtClean="0"/>
              <a:t>především </a:t>
            </a:r>
            <a:r>
              <a:rPr lang="cs-CZ" i="1" dirty="0" smtClean="0"/>
              <a:t>hospodářské dvory </a:t>
            </a:r>
            <a:r>
              <a:rPr lang="cs-CZ" i="1" dirty="0" err="1" smtClean="0"/>
              <a:t>Kalec</a:t>
            </a:r>
            <a:r>
              <a:rPr lang="cs-CZ" i="1" dirty="0" smtClean="0"/>
              <a:t> a </a:t>
            </a:r>
            <a:r>
              <a:rPr lang="cs-CZ" i="1" dirty="0" err="1" smtClean="0"/>
              <a:t>Hubenov</a:t>
            </a:r>
            <a:r>
              <a:rPr lang="cs-CZ" i="1" dirty="0" smtClean="0"/>
              <a:t>. Pr</a:t>
            </a:r>
            <a:r>
              <a:rPr lang="cs-CZ" i="1" dirty="0" smtClean="0"/>
              <a:t>o </a:t>
            </a:r>
            <a:r>
              <a:rPr lang="cs-CZ" i="1" dirty="0" err="1" smtClean="0"/>
              <a:t>Santiniho</a:t>
            </a:r>
            <a:r>
              <a:rPr lang="cs-CZ" i="1" dirty="0" smtClean="0"/>
              <a:t> autorství těchto staveb nehovoří žádný pramenný doklad. </a:t>
            </a:r>
            <a:r>
              <a:rPr lang="cs-CZ" i="1" dirty="0" smtClean="0"/>
              <a:t>Tyto areály ale mají neobvyklé, symbolicky motivované půdorysy, které snesou srovnání jen s hospodářskými dvory ve Žďáru </a:t>
            </a:r>
            <a:r>
              <a:rPr lang="cs-CZ" i="1" dirty="0"/>
              <a:t>nad </a:t>
            </a:r>
            <a:r>
              <a:rPr lang="cs-CZ" i="1" dirty="0" smtClean="0"/>
              <a:t>Sázavou, kd</a:t>
            </a:r>
            <a:r>
              <a:rPr lang="cs-CZ" i="1" dirty="0" smtClean="0"/>
              <a:t>e </a:t>
            </a:r>
            <a:r>
              <a:rPr lang="cs-CZ" i="1" dirty="0" err="1" smtClean="0"/>
              <a:t>Santini</a:t>
            </a:r>
            <a:r>
              <a:rPr lang="cs-CZ" i="1" dirty="0" smtClean="0"/>
              <a:t> jako autor doložen je. Že klášterní stavitel, jakkoliv proslulý, zpracovával i podobně utilitární úkoly, navíc bylo v 18. století zcela běžné.</a:t>
            </a:r>
            <a:r>
              <a:rPr lang="cs-CZ" i="1" dirty="0" smtClean="0"/>
              <a:t> </a:t>
            </a:r>
            <a:r>
              <a:rPr lang="cs-CZ" b="1" i="1" dirty="0"/>
              <a:t>Lze se tedy domnívat, že </a:t>
            </a:r>
            <a:r>
              <a:rPr lang="cs-CZ" b="1" i="1" dirty="0" err="1" smtClean="0"/>
              <a:t>Santini</a:t>
            </a:r>
            <a:r>
              <a:rPr lang="cs-CZ" b="1" i="1" dirty="0" smtClean="0"/>
              <a:t> kromě vlastního kláštera pro </a:t>
            </a:r>
            <a:r>
              <a:rPr lang="cs-CZ" b="1" i="1" dirty="0" smtClean="0"/>
              <a:t>plaské cisterciáky projektoval i </a:t>
            </a:r>
            <a:r>
              <a:rPr lang="cs-CZ" b="1" i="1" dirty="0" smtClean="0"/>
              <a:t>dvory </a:t>
            </a:r>
            <a:r>
              <a:rPr lang="cs-CZ" b="1" i="1" dirty="0" err="1" smtClean="0"/>
              <a:t>Hubenec</a:t>
            </a:r>
            <a:r>
              <a:rPr lang="cs-CZ" b="1" i="1" dirty="0" smtClean="0"/>
              <a:t> a </a:t>
            </a:r>
            <a:r>
              <a:rPr lang="cs-CZ" b="1" i="1" dirty="0" err="1" smtClean="0"/>
              <a:t>Kalec</a:t>
            </a:r>
            <a:r>
              <a:rPr lang="cs-CZ" b="1" i="1" dirty="0" smtClean="0"/>
              <a:t>. </a:t>
            </a:r>
            <a:endParaRPr lang="cs-CZ" b="1" i="1" dirty="0"/>
          </a:p>
        </p:txBody>
      </p:sp>
    </p:spTree>
    <p:extLst>
      <p:ext uri="{BB962C8B-B14F-4D97-AF65-F5344CB8AC3E}">
        <p14:creationId xmlns="" xmlns:p14="http://schemas.microsoft.com/office/powerpoint/2010/main" val="1529283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>
            <a:normAutofit/>
          </a:bodyPr>
          <a:lstStyle/>
          <a:p>
            <a:r>
              <a:rPr lang="cs-CZ" b="1" dirty="0"/>
              <a:t>Ověřování hypotéz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Výchozí předpoklad: </a:t>
            </a:r>
            <a:r>
              <a:rPr lang="cs-CZ" i="1" dirty="0" err="1" smtClean="0"/>
              <a:t>Santini</a:t>
            </a:r>
            <a:r>
              <a:rPr lang="cs-CZ" i="1" dirty="0" smtClean="0"/>
              <a:t> celá dvě desetiletí pracoval </a:t>
            </a:r>
            <a:r>
              <a:rPr lang="cs-CZ" i="1" dirty="0"/>
              <a:t>pro plaské cisterciáky </a:t>
            </a:r>
            <a:r>
              <a:rPr lang="cs-CZ" i="1" dirty="0" smtClean="0"/>
              <a:t>jako jejich hlavní </a:t>
            </a:r>
            <a:r>
              <a:rPr lang="cs-CZ" i="1" dirty="0" smtClean="0"/>
              <a:t>architekt. </a:t>
            </a:r>
          </a:p>
          <a:p>
            <a:pPr marL="0" indent="0">
              <a:buNone/>
            </a:pPr>
            <a:r>
              <a:rPr lang="cs-CZ" b="1" dirty="0" smtClean="0"/>
              <a:t>Hypotéza</a:t>
            </a:r>
            <a:r>
              <a:rPr lang="cs-CZ" b="1" i="1" dirty="0" smtClean="0"/>
              <a:t>: L</a:t>
            </a:r>
            <a:r>
              <a:rPr lang="cs-CZ" b="1" i="1" dirty="0" smtClean="0"/>
              <a:t>ze </a:t>
            </a:r>
            <a:r>
              <a:rPr lang="cs-CZ" b="1" i="1" dirty="0"/>
              <a:t>se tedy domnívat, že </a:t>
            </a:r>
            <a:r>
              <a:rPr lang="cs-CZ" b="1" i="1" dirty="0" smtClean="0"/>
              <a:t>je autorem i některých dalších klášterních staveb. </a:t>
            </a:r>
          </a:p>
          <a:p>
            <a:pPr marL="0" indent="0">
              <a:buNone/>
            </a:pPr>
            <a:r>
              <a:rPr lang="cs-CZ" b="1" dirty="0" smtClean="0"/>
              <a:t>Zúžení hypotézy: </a:t>
            </a:r>
            <a:r>
              <a:rPr lang="cs-CZ" i="1" dirty="0" smtClean="0"/>
              <a:t>Za </a:t>
            </a:r>
            <a:r>
              <a:rPr lang="cs-CZ" i="1" dirty="0" err="1" smtClean="0"/>
              <a:t>Santiniho</a:t>
            </a:r>
            <a:r>
              <a:rPr lang="cs-CZ" i="1" dirty="0" smtClean="0"/>
              <a:t> života byly zbudovány </a:t>
            </a:r>
            <a:r>
              <a:rPr lang="cs-CZ" i="1" dirty="0" smtClean="0"/>
              <a:t>především </a:t>
            </a:r>
            <a:r>
              <a:rPr lang="cs-CZ" i="1" dirty="0" smtClean="0"/>
              <a:t>hospodářské dvory </a:t>
            </a:r>
            <a:r>
              <a:rPr lang="cs-CZ" i="1" dirty="0" err="1" smtClean="0"/>
              <a:t>Kalec</a:t>
            </a:r>
            <a:r>
              <a:rPr lang="cs-CZ" i="1" dirty="0" smtClean="0"/>
              <a:t> a </a:t>
            </a:r>
            <a:r>
              <a:rPr lang="cs-CZ" i="1" dirty="0" err="1" smtClean="0"/>
              <a:t>Hubenov</a:t>
            </a:r>
            <a:r>
              <a:rPr lang="cs-CZ" i="1" dirty="0" smtClean="0"/>
              <a:t>. </a:t>
            </a:r>
          </a:p>
          <a:p>
            <a:pPr marL="0" indent="0">
              <a:buNone/>
            </a:pPr>
            <a:r>
              <a:rPr lang="cs-CZ" b="1" dirty="0" smtClean="0"/>
              <a:t>Argument proti: </a:t>
            </a:r>
            <a:r>
              <a:rPr lang="cs-CZ" i="1" dirty="0" smtClean="0"/>
              <a:t>Pr</a:t>
            </a:r>
            <a:r>
              <a:rPr lang="cs-CZ" i="1" dirty="0" smtClean="0"/>
              <a:t>o </a:t>
            </a:r>
            <a:r>
              <a:rPr lang="cs-CZ" i="1" dirty="0" err="1" smtClean="0"/>
              <a:t>Santiniho</a:t>
            </a:r>
            <a:r>
              <a:rPr lang="cs-CZ" i="1" dirty="0" smtClean="0"/>
              <a:t> autorství těchto staveb nehovoří žádný pramenný doklad. </a:t>
            </a:r>
          </a:p>
          <a:p>
            <a:pPr marL="0" indent="0">
              <a:buNone/>
            </a:pPr>
            <a:r>
              <a:rPr lang="cs-CZ" b="1" dirty="0" smtClean="0"/>
              <a:t>Argument pro: </a:t>
            </a:r>
            <a:r>
              <a:rPr lang="cs-CZ" i="1" dirty="0" smtClean="0"/>
              <a:t>Tyto areály ale mají neobvyklé, symbolicky motivované půdorysy, které snesou srovnání jen s hospodářskými dvory ve Žďáru </a:t>
            </a:r>
            <a:r>
              <a:rPr lang="cs-CZ" i="1" dirty="0"/>
              <a:t>nad </a:t>
            </a:r>
            <a:r>
              <a:rPr lang="cs-CZ" i="1" dirty="0" smtClean="0"/>
              <a:t>Sázavou, kd</a:t>
            </a:r>
            <a:r>
              <a:rPr lang="cs-CZ" i="1" dirty="0" smtClean="0"/>
              <a:t>e </a:t>
            </a:r>
            <a:r>
              <a:rPr lang="cs-CZ" i="1" dirty="0" err="1" smtClean="0"/>
              <a:t>Santini</a:t>
            </a:r>
            <a:r>
              <a:rPr lang="cs-CZ" i="1" dirty="0" smtClean="0"/>
              <a:t> jako autor doložen je. </a:t>
            </a:r>
          </a:p>
          <a:p>
            <a:pPr marL="0" indent="0">
              <a:buNone/>
            </a:pPr>
            <a:r>
              <a:rPr lang="cs-CZ" b="1" dirty="0" smtClean="0"/>
              <a:t>Argument pro:</a:t>
            </a:r>
            <a:r>
              <a:rPr lang="cs-CZ" i="1" dirty="0" smtClean="0"/>
              <a:t> Že klášterní stavitel, jakkoliv proslulý, zpracovával i podobně utilitární úkoly, navíc bylo v 18. století zcela běžné.</a:t>
            </a:r>
            <a:r>
              <a:rPr lang="cs-CZ" i="1" dirty="0" smtClean="0"/>
              <a:t> </a:t>
            </a:r>
          </a:p>
          <a:p>
            <a:pPr marL="0" indent="0">
              <a:buNone/>
            </a:pPr>
            <a:r>
              <a:rPr lang="cs-CZ" b="1" dirty="0" smtClean="0"/>
              <a:t>Výsledné znění </a:t>
            </a:r>
            <a:r>
              <a:rPr lang="cs-CZ" b="1" dirty="0" smtClean="0"/>
              <a:t>hypotézy: </a:t>
            </a:r>
            <a:r>
              <a:rPr lang="cs-CZ" b="1" i="1" dirty="0" smtClean="0"/>
              <a:t>Lze </a:t>
            </a:r>
            <a:r>
              <a:rPr lang="cs-CZ" b="1" i="1" dirty="0"/>
              <a:t>se tedy domnívat, že </a:t>
            </a:r>
            <a:r>
              <a:rPr lang="cs-CZ" b="1" i="1" dirty="0" err="1" smtClean="0"/>
              <a:t>Santini</a:t>
            </a:r>
            <a:r>
              <a:rPr lang="cs-CZ" b="1" i="1" dirty="0" smtClean="0"/>
              <a:t> kromě vlastního kláštera pro </a:t>
            </a:r>
            <a:r>
              <a:rPr lang="cs-CZ" b="1" i="1" dirty="0" smtClean="0"/>
              <a:t>plaské cisterciáky projektoval i </a:t>
            </a:r>
            <a:r>
              <a:rPr lang="cs-CZ" b="1" i="1" dirty="0" smtClean="0"/>
              <a:t>dvory </a:t>
            </a:r>
            <a:r>
              <a:rPr lang="cs-CZ" b="1" i="1" dirty="0" err="1" smtClean="0"/>
              <a:t>Hubenec</a:t>
            </a:r>
            <a:r>
              <a:rPr lang="cs-CZ" b="1" i="1" dirty="0" smtClean="0"/>
              <a:t> a </a:t>
            </a:r>
            <a:r>
              <a:rPr lang="cs-CZ" b="1" i="1" dirty="0" err="1" smtClean="0"/>
              <a:t>Kalec</a:t>
            </a:r>
            <a:r>
              <a:rPr lang="cs-CZ" b="1" i="1" dirty="0" smtClean="0"/>
              <a:t>. </a:t>
            </a:r>
            <a:endParaRPr lang="cs-CZ" b="1" i="1" dirty="0"/>
          </a:p>
        </p:txBody>
      </p:sp>
    </p:spTree>
    <p:extLst>
      <p:ext uri="{BB962C8B-B14F-4D97-AF65-F5344CB8AC3E}">
        <p14:creationId xmlns="" xmlns:p14="http://schemas.microsoft.com/office/powerpoint/2010/main" val="15292839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1150</Words>
  <Application>Microsoft Office PowerPoint</Application>
  <PresentationFormat>Předvádění na obrazovce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Argumentace v odborném textu</vt:lpstr>
      <vt:lpstr>Pro korektní debatu je třeba rozlišit:</vt:lpstr>
      <vt:lpstr>Dokazování, vyvození, ověření hypotézy</vt:lpstr>
      <vt:lpstr>Dokazování</vt:lpstr>
      <vt:lpstr>Dokazování</vt:lpstr>
      <vt:lpstr>Vyvození</vt:lpstr>
      <vt:lpstr>Vyvození</vt:lpstr>
      <vt:lpstr>Ověřování hypotéz</vt:lpstr>
      <vt:lpstr>Ověřování hypotéz</vt:lpstr>
      <vt:lpstr>Příklady chybné a nefér argumentace</vt:lpstr>
      <vt:lpstr>Příklady chybné a nefér argumentace</vt:lpstr>
      <vt:lpstr>Příklady chybné a nefér argumentace</vt:lpstr>
      <vt:lpstr>Obecné zásady, aneb etika badatele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Bachtík Jakub</dc:creator>
  <cp:lastModifiedBy>bachtik</cp:lastModifiedBy>
  <cp:revision>83</cp:revision>
  <dcterms:created xsi:type="dcterms:W3CDTF">2016-10-12T15:38:38Z</dcterms:created>
  <dcterms:modified xsi:type="dcterms:W3CDTF">2017-11-27T13:36:19Z</dcterms:modified>
</cp:coreProperties>
</file>