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4" r:id="rId8"/>
    <p:sldId id="275" r:id="rId9"/>
    <p:sldId id="272" r:id="rId10"/>
    <p:sldId id="273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31.10.2017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</a:t>
            </a:r>
            <a:r>
              <a:rPr lang="cs-CZ" b="1" dirty="0" smtClean="0"/>
              <a:t>(a proč vlastně) citovat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38499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Odkaz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Vztah gotického a soudobého barokního stavitelství byl v poslední době předmětem </a:t>
            </a:r>
            <a:r>
              <a:rPr lang="cs-CZ" sz="2400" dirty="0" smtClean="0"/>
              <a:t>intenzivn</a:t>
            </a:r>
            <a:r>
              <a:rPr lang="cs-CZ" sz="2400" dirty="0" smtClean="0"/>
              <a:t>í </a:t>
            </a:r>
            <a:r>
              <a:rPr lang="cs-CZ" sz="2400" dirty="0" smtClean="0"/>
              <a:t>diskuse </a:t>
            </a:r>
            <a:r>
              <a:rPr lang="cs-CZ" sz="2400" dirty="0"/>
              <a:t>badatelů.</a:t>
            </a:r>
            <a:r>
              <a:rPr lang="cs-CZ" sz="2400" b="1" baseline="30000" dirty="0"/>
              <a:t>1</a:t>
            </a:r>
            <a:r>
              <a:rPr lang="cs-CZ" sz="2400" dirty="0"/>
              <a:t> Zvláštní pozornost byla věnována klášteru v Kladrubech, který </a:t>
            </a:r>
            <a:r>
              <a:rPr lang="cs-CZ" sz="2400" dirty="0" err="1"/>
              <a:t>Santini</a:t>
            </a:r>
            <a:r>
              <a:rPr lang="cs-CZ" sz="2400" dirty="0"/>
              <a:t> postavil pro zdejší benediktiny po roce 1710 na místě staršího kostela.</a:t>
            </a:r>
            <a:r>
              <a:rPr lang="cs-CZ" sz="2400" b="1" baseline="30000" dirty="0"/>
              <a:t>2</a:t>
            </a:r>
            <a:r>
              <a:rPr lang="cs-CZ" sz="2400" dirty="0"/>
              <a:t> Vyzván k tomu byl opatem </a:t>
            </a:r>
            <a:r>
              <a:rPr lang="cs-CZ" sz="2400" dirty="0" err="1"/>
              <a:t>Finzguthem</a:t>
            </a:r>
            <a:r>
              <a:rPr lang="cs-CZ" sz="2400" dirty="0"/>
              <a:t> údajně na základě architektonické soutěže, které se zúčastnil i Kryštof Dientzenhofer.</a:t>
            </a:r>
            <a:r>
              <a:rPr lang="cs-CZ" sz="2400" b="1" baseline="30000" dirty="0"/>
              <a:t>3</a:t>
            </a:r>
          </a:p>
          <a:p>
            <a:pPr marL="0" indent="0">
              <a:buNone/>
            </a:pPr>
            <a:r>
              <a:rPr lang="cs-CZ" sz="2400" dirty="0"/>
              <a:t>_________________</a:t>
            </a:r>
          </a:p>
          <a:p>
            <a:pPr marL="0" indent="0">
              <a:buNone/>
            </a:pPr>
            <a:r>
              <a:rPr lang="cs-CZ" sz="2000" b="1" baseline="30000" dirty="0"/>
              <a:t>1</a:t>
            </a:r>
            <a:r>
              <a:rPr lang="cs-CZ" sz="2000" dirty="0"/>
              <a:t> Viz např. Macek 2015, s. 328.</a:t>
            </a:r>
          </a:p>
          <a:p>
            <a:pPr marL="0" indent="0">
              <a:buNone/>
            </a:pPr>
            <a:r>
              <a:rPr lang="cs-CZ" sz="2000" b="1" baseline="30000" dirty="0"/>
              <a:t>2</a:t>
            </a:r>
            <a:r>
              <a:rPr lang="cs-CZ" sz="2000" dirty="0"/>
              <a:t> Podrobně viz Horyna 1998, s. 256–258.</a:t>
            </a:r>
          </a:p>
          <a:p>
            <a:pPr marL="0" indent="0">
              <a:buNone/>
            </a:pPr>
            <a:r>
              <a:rPr lang="cs-CZ" sz="2000" b="1" baseline="30000" dirty="0"/>
              <a:t>3</a:t>
            </a:r>
            <a:r>
              <a:rPr lang="cs-CZ" sz="2000" dirty="0"/>
              <a:t> Tamtéž, s. 257. Ke srovnání tvorby K. </a:t>
            </a:r>
            <a:r>
              <a:rPr lang="cs-CZ" sz="2000" dirty="0" err="1"/>
              <a:t>Dientzenhofera</a:t>
            </a:r>
            <a:r>
              <a:rPr lang="cs-CZ" sz="2000" dirty="0"/>
              <a:t> a J. B. </a:t>
            </a:r>
            <a:r>
              <a:rPr lang="cs-CZ" sz="2000" dirty="0" err="1"/>
              <a:t>Santiniho</a:t>
            </a:r>
            <a:r>
              <a:rPr lang="cs-CZ" sz="2000" dirty="0"/>
              <a:t> viz např. Horyna – Vilímková 1989, s. 332–340. </a:t>
            </a:r>
          </a:p>
        </p:txBody>
      </p:sp>
    </p:spTree>
    <p:extLst>
      <p:ext uri="{BB962C8B-B14F-4D97-AF65-F5344CB8AC3E}">
        <p14:creationId xmlns="" xmlns:p14="http://schemas.microsoft.com/office/powerpoint/2010/main" val="3821663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Citační úzus/norma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Závazně určuje formální podobu odkazu v poznámce pod čarou.</a:t>
            </a:r>
          </a:p>
          <a:p>
            <a:r>
              <a:rPr lang="cs-CZ" dirty="0"/>
              <a:t>Součástí normy je </a:t>
            </a:r>
            <a:r>
              <a:rPr lang="cs-CZ" b="1" dirty="0"/>
              <a:t>pořadí a typ uváděných informací </a:t>
            </a:r>
            <a:r>
              <a:rPr lang="cs-CZ" dirty="0"/>
              <a:t>(např. zda se uvádí vydavatel či ISBN), ale také </a:t>
            </a:r>
            <a:r>
              <a:rPr lang="cs-CZ" b="1" dirty="0"/>
              <a:t>typ písma nebo umístění teček a čárek!</a:t>
            </a:r>
            <a:endParaRPr lang="cs-CZ" dirty="0"/>
          </a:p>
          <a:p>
            <a:r>
              <a:rPr lang="cs-CZ" dirty="0"/>
              <a:t>Norma může stanovovat také to, zda může být v poznámce jen odkaz na zdroj, nebo </a:t>
            </a:r>
            <a:r>
              <a:rPr lang="cs-CZ" dirty="0" smtClean="0"/>
              <a:t>i doplňující výklad.</a:t>
            </a:r>
            <a:endParaRPr lang="cs-CZ" dirty="0"/>
          </a:p>
          <a:p>
            <a:r>
              <a:rPr lang="cs-CZ" dirty="0"/>
              <a:t>Každé periodikum, kniha či instituce používají svou vlastní: </a:t>
            </a:r>
            <a:r>
              <a:rPr lang="cs-CZ" b="1" dirty="0"/>
              <a:t>než začnete cokoliv psát, ověřte si, jakou normu máte použít!</a:t>
            </a:r>
          </a:p>
        </p:txBody>
      </p:sp>
    </p:spTree>
    <p:extLst>
      <p:ext uri="{BB962C8B-B14F-4D97-AF65-F5344CB8AC3E}">
        <p14:creationId xmlns="" xmlns:p14="http://schemas.microsoft.com/office/powerpoint/2010/main" val="19290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Citační úzus/norma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Setkat s můžete se dvěma základními typy: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Úplná citace </a:t>
            </a:r>
            <a:r>
              <a:rPr lang="cs-CZ" dirty="0"/>
              <a:t>uvádí kompletní odkaz na zdroj přímo v poznámce pod čarou: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cs-CZ" b="1" baseline="30000" dirty="0"/>
              <a:t>1 </a:t>
            </a:r>
            <a:r>
              <a:rPr lang="cs-CZ" dirty="0"/>
              <a:t>Petr Macek, </a:t>
            </a:r>
            <a:r>
              <a:rPr lang="cs-CZ" i="1" dirty="0"/>
              <a:t>Kniha o </a:t>
            </a:r>
            <a:r>
              <a:rPr lang="cs-CZ" i="1" dirty="0" err="1"/>
              <a:t>Santinim</a:t>
            </a:r>
            <a:r>
              <a:rPr lang="cs-CZ" dirty="0"/>
              <a:t>, Praha 2015.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Zkrácená citace </a:t>
            </a:r>
            <a:r>
              <a:rPr lang="cs-CZ" dirty="0"/>
              <a:t>uvádí v poznámce pouze šifru, plná citace je uvedena až v souhrnné bibliografii v závěru publikace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V textu: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cs-CZ" b="1" baseline="30000" dirty="0"/>
              <a:t>1 </a:t>
            </a:r>
            <a:r>
              <a:rPr lang="cs-CZ" dirty="0"/>
              <a:t>Macek 2015, s. 315</a:t>
            </a:r>
            <a:r>
              <a:rPr lang="cs-CZ" dirty="0" smtClean="0"/>
              <a:t>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V bibliografii: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Macek 2015: Petr Macek, </a:t>
            </a:r>
            <a:r>
              <a:rPr lang="cs-CZ" i="1" dirty="0"/>
              <a:t>Kniha o </a:t>
            </a:r>
            <a:r>
              <a:rPr lang="cs-CZ" i="1" dirty="0" err="1"/>
              <a:t>Santinim</a:t>
            </a:r>
            <a:r>
              <a:rPr lang="cs-CZ" dirty="0"/>
              <a:t>, Praha 2015.</a:t>
            </a:r>
          </a:p>
        </p:txBody>
      </p:sp>
    </p:spTree>
    <p:extLst>
      <p:ext uri="{BB962C8B-B14F-4D97-AF65-F5344CB8AC3E}">
        <p14:creationId xmlns="" xmlns:p14="http://schemas.microsoft.com/office/powerpoint/2010/main" val="347083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Citační úzus/norma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cs-CZ" dirty="0"/>
              <a:t>K dohledání bibliografických údajů lze použít online přístupné databáze, např.: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Katalogy Národní knihovny: </a:t>
            </a:r>
            <a:r>
              <a:rPr lang="cs-CZ" i="1" dirty="0"/>
              <a:t>aleph.nkp.cz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/>
              <a:t>Bibliografická databáze Historického ústavu: </a:t>
            </a:r>
            <a:r>
              <a:rPr lang="cs-CZ" i="1" dirty="0"/>
              <a:t>biblio.hiu.cas.cz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417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4156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K čemu jsou v odborném textu odkazy a citace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608512"/>
          </a:xfrm>
        </p:spPr>
        <p:txBody>
          <a:bodyPr>
            <a:normAutofit/>
          </a:bodyPr>
          <a:lstStyle/>
          <a:p>
            <a:r>
              <a:rPr lang="cs-CZ" b="1" dirty="0"/>
              <a:t>Slouží jako základní prostředek „badatelské poctivosti“: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jasně odlišují  vědeckou práci autora od práce jiných </a:t>
            </a:r>
            <a:r>
              <a:rPr lang="cs-CZ" sz="2400" dirty="0" smtClean="0"/>
              <a:t>badatelů;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dávají čtenáři možnost kriticky prozkoumat autorova </a:t>
            </a:r>
            <a:r>
              <a:rPr lang="cs-CZ" sz="2400" dirty="0" smtClean="0"/>
              <a:t>východiska;</a:t>
            </a:r>
            <a:endParaRPr lang="cs-CZ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/>
              <a:t>odkazují na základní i širší kontext a další zdroje k tématu, které si může čtenář </a:t>
            </a:r>
            <a:r>
              <a:rPr lang="cs-CZ" sz="2400" dirty="0" smtClean="0"/>
              <a:t>nastudovat.</a:t>
            </a:r>
            <a:endParaRPr lang="cs-CZ" sz="2400" dirty="0"/>
          </a:p>
          <a:p>
            <a:r>
              <a:rPr lang="cs-CZ" sz="2800" dirty="0"/>
              <a:t>C</a:t>
            </a:r>
            <a:r>
              <a:rPr lang="cs-CZ" sz="2800" dirty="0" smtClean="0"/>
              <a:t>itujeme </a:t>
            </a:r>
            <a:r>
              <a:rPr lang="cs-CZ" sz="2800" dirty="0"/>
              <a:t>literaturu, archivní prameny a další </a:t>
            </a:r>
            <a:r>
              <a:rPr lang="cs-CZ" sz="2800" b="1" dirty="0"/>
              <a:t>relevantní zdroje</a:t>
            </a:r>
            <a:r>
              <a:rPr lang="cs-CZ" sz="2800" dirty="0"/>
              <a:t>, ze které čerpáme data či </a:t>
            </a:r>
            <a:r>
              <a:rPr lang="cs-CZ" sz="2800" dirty="0" smtClean="0"/>
              <a:t>závěry.</a:t>
            </a:r>
            <a:endParaRPr lang="cs-CZ" sz="2800" dirty="0"/>
          </a:p>
          <a:p>
            <a:pPr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38499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Co je relevantní zdroj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/>
              <a:t>Řádná odborná literatura, tj. odborné monografie, studie v oborových časopisech, vědecké katalogy apod., a to včetně online podob. </a:t>
            </a:r>
          </a:p>
          <a:p>
            <a:r>
              <a:rPr lang="cs-CZ" sz="2800" dirty="0"/>
              <a:t>Archivní prameny, dobová topografická literatura, plánové a obrazové konvoluty.</a:t>
            </a:r>
          </a:p>
          <a:p>
            <a:r>
              <a:rPr lang="cs-CZ" sz="2800" dirty="0"/>
              <a:t>Populárně naučné texty, </a:t>
            </a:r>
            <a:r>
              <a:rPr lang="cs-CZ" sz="2800" dirty="0" smtClean="0"/>
              <a:t>jsou-li kvalitní a není-li </a:t>
            </a:r>
            <a:r>
              <a:rPr lang="cs-CZ" sz="2800" dirty="0"/>
              <a:t>téma zpracováno </a:t>
            </a:r>
            <a:r>
              <a:rPr lang="cs-CZ" sz="2800" dirty="0" smtClean="0"/>
              <a:t>jinde podrobněji.</a:t>
            </a:r>
            <a:endParaRPr lang="cs-CZ" sz="2800" dirty="0"/>
          </a:p>
          <a:p>
            <a:r>
              <a:rPr lang="cs-CZ" sz="2800" b="1" dirty="0" smtClean="0"/>
              <a:t>Běžné internetové </a:t>
            </a:r>
            <a:r>
              <a:rPr lang="cs-CZ" sz="2800" b="1" dirty="0"/>
              <a:t>zdroje citujeme jen zcela výjimečně</a:t>
            </a:r>
            <a:r>
              <a:rPr lang="cs-CZ" sz="2800" dirty="0"/>
              <a:t>, pokud nejsou data k dispozici jinde – jinak je používáme jen jako rozcestník k další literatuře!</a:t>
            </a:r>
          </a:p>
          <a:p>
            <a:r>
              <a:rPr lang="cs-CZ" sz="2800" b="1" dirty="0"/>
              <a:t>Klíčové je číst všechny zdroje kriticky, s vědomím toho kdy a kdo je napsal! </a:t>
            </a:r>
            <a:r>
              <a:rPr lang="cs-CZ" sz="2800" dirty="0"/>
              <a:t>(viz např. texty o baroku z konce 19. století nebo o avantgardě z 50. let 20. století).</a:t>
            </a:r>
          </a:p>
          <a:p>
            <a:endParaRPr lang="cs-CZ" sz="2800" dirty="0"/>
          </a:p>
          <a:p>
            <a:pPr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273566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Co je citace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r>
              <a:rPr lang="cs-CZ" sz="2800" dirty="0"/>
              <a:t>Citace v obecném významu má dvě části:</a:t>
            </a:r>
            <a:br>
              <a:rPr lang="cs-CZ" sz="2800" dirty="0"/>
            </a:br>
            <a:r>
              <a:rPr lang="cs-CZ" sz="2800" dirty="0"/>
              <a:t>1) Informace převzatá ze zdroje a uvedená přímo v textu. Může mít v zásadě tři podoby – </a:t>
            </a:r>
            <a:r>
              <a:rPr lang="cs-CZ" sz="2800" b="1" dirty="0"/>
              <a:t>přímá citace</a:t>
            </a:r>
            <a:r>
              <a:rPr lang="cs-CZ" sz="2800" dirty="0"/>
              <a:t>, </a:t>
            </a:r>
            <a:r>
              <a:rPr lang="cs-CZ" sz="2800" b="1" dirty="0"/>
              <a:t>parafráze</a:t>
            </a:r>
            <a:r>
              <a:rPr lang="cs-CZ" sz="2800" dirty="0"/>
              <a:t>, </a:t>
            </a:r>
            <a:r>
              <a:rPr lang="cs-CZ" sz="2800" b="1" dirty="0"/>
              <a:t>odkaz</a:t>
            </a:r>
            <a:r>
              <a:rPr lang="cs-CZ" sz="2800" dirty="0"/>
              <a:t>. </a:t>
            </a:r>
            <a:br>
              <a:rPr lang="cs-CZ" sz="2800" dirty="0"/>
            </a:br>
            <a:r>
              <a:rPr lang="cs-CZ" sz="2800" dirty="0"/>
              <a:t>2) Poznámka pod čarou jednoznačně uvádějící zdroj informace – její podobu určuje </a:t>
            </a:r>
            <a:r>
              <a:rPr lang="cs-CZ" sz="2800" b="1" dirty="0"/>
              <a:t>citační úzus nebo norma.</a:t>
            </a:r>
          </a:p>
          <a:p>
            <a:r>
              <a:rPr lang="cs-CZ" sz="2800" dirty="0"/>
              <a:t>Normu určují redakční pravidla. Klíčové je proto především umět odhadnout, </a:t>
            </a:r>
            <a:r>
              <a:rPr lang="cs-CZ" sz="2800" b="1" dirty="0"/>
              <a:t>co citovat</a:t>
            </a:r>
            <a:r>
              <a:rPr lang="cs-CZ" sz="2800" dirty="0"/>
              <a:t> a jakou formu (podrobnost) citace zvolit.</a:t>
            </a:r>
          </a:p>
          <a:p>
            <a:pPr marL="0" indent="0">
              <a:buNone/>
            </a:pPr>
            <a:endParaRPr lang="cs-CZ" sz="2800" dirty="0"/>
          </a:p>
          <a:p>
            <a:pPr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92212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Přímá citace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Doslovně převzatá pasáž textu.</a:t>
            </a:r>
          </a:p>
          <a:p>
            <a:r>
              <a:rPr lang="cs-CZ" sz="2800" dirty="0"/>
              <a:t>Autora citátu zpravidla </a:t>
            </a:r>
            <a:r>
              <a:rPr lang="cs-CZ" sz="2800" dirty="0" smtClean="0"/>
              <a:t>uvádíme </a:t>
            </a:r>
            <a:r>
              <a:rPr lang="cs-CZ" sz="2800" dirty="0"/>
              <a:t>přímo v textu.</a:t>
            </a:r>
          </a:p>
          <a:p>
            <a:r>
              <a:rPr lang="cs-CZ" sz="2800" dirty="0"/>
              <a:t>Používáme ji </a:t>
            </a:r>
            <a:r>
              <a:rPr lang="cs-CZ" sz="2800" b="1" dirty="0"/>
              <a:t>jen výjimečně</a:t>
            </a:r>
            <a:r>
              <a:rPr lang="cs-CZ" sz="2800" dirty="0"/>
              <a:t>, například v situacích:</a:t>
            </a:r>
            <a:br>
              <a:rPr lang="cs-CZ" sz="2800" dirty="0"/>
            </a:br>
            <a:r>
              <a:rPr lang="cs-CZ" sz="2800" dirty="0"/>
              <a:t>- kdy citujeme pramen (interpretace by jej mohla zkreslit);</a:t>
            </a:r>
            <a:br>
              <a:rPr lang="cs-CZ" sz="2800" dirty="0"/>
            </a:br>
            <a:r>
              <a:rPr lang="cs-CZ" sz="2800" dirty="0"/>
              <a:t>- kdy s citovaným textem polemizujeme  nebo jej naopak používáme jako argument;</a:t>
            </a:r>
            <a:br>
              <a:rPr lang="cs-CZ" sz="2800" dirty="0"/>
            </a:br>
            <a:r>
              <a:rPr lang="cs-CZ" sz="2800" dirty="0"/>
              <a:t>- kdy je formulace samotná důležitá pro naše sdělení (například ukazuje typicky dobový pohled, je obzvláště přiléhavá nebo naopak výstřední…)</a:t>
            </a:r>
            <a:br>
              <a:rPr lang="cs-CZ" sz="2800" dirty="0"/>
            </a:br>
            <a:r>
              <a:rPr lang="cs-CZ" sz="2800" dirty="0"/>
              <a:t>- když chceme komplexněji a podrobněji představit přístup nějakého autora, nebo konkrétní </a:t>
            </a:r>
            <a:r>
              <a:rPr lang="cs-CZ" sz="2800" dirty="0" smtClean="0"/>
              <a:t>publikace.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92212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Přímá citace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Pregnantní charakteristiku role, kterou měla gotika v </a:t>
            </a:r>
            <a:r>
              <a:rPr lang="cs-CZ" sz="2400" dirty="0" err="1"/>
              <a:t>Santiniho</a:t>
            </a:r>
            <a:r>
              <a:rPr lang="cs-CZ" sz="2400" dirty="0"/>
              <a:t> architektuře přinesl naposledy Petr Macek v syntéze </a:t>
            </a:r>
            <a:r>
              <a:rPr lang="cs-CZ" sz="2400" i="1" dirty="0"/>
              <a:t>Barokní architektura v Čechách</a:t>
            </a:r>
            <a:r>
              <a:rPr lang="cs-CZ" sz="2400" dirty="0"/>
              <a:t>: „</a:t>
            </a:r>
            <a:r>
              <a:rPr lang="cs-CZ" sz="2400" i="1" dirty="0" err="1"/>
              <a:t>Santiniho</a:t>
            </a:r>
            <a:r>
              <a:rPr lang="cs-CZ" sz="2400" i="1" dirty="0"/>
              <a:t> projekty byly gotikou – zejména jejím pozdním nejdynamičtějším obdobím – nesporně inspirovány, ale ve výsledné podobě podstatně proměněny ryze dobovým </a:t>
            </a:r>
            <a:r>
              <a:rPr lang="cs-CZ" sz="2400" i="1" dirty="0" smtClean="0"/>
              <a:t>myšlením. Tím byla gotika v </a:t>
            </a:r>
            <a:r>
              <a:rPr lang="cs-CZ" sz="2400" i="1" dirty="0" err="1" smtClean="0"/>
              <a:t>Santiniho</a:t>
            </a:r>
            <a:r>
              <a:rPr lang="cs-CZ" sz="2400" i="1" dirty="0" smtClean="0"/>
              <a:t> díle přetavena ve zcela svébytné syntézy, v jejichž rámci paradoxně získala o to větší působivost.</a:t>
            </a:r>
            <a:r>
              <a:rPr lang="cs-CZ" sz="2400" dirty="0" smtClean="0"/>
              <a:t>“ </a:t>
            </a:r>
            <a:r>
              <a:rPr lang="cs-CZ" sz="2400" dirty="0"/>
              <a:t>(Macek 2015, s. 328)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242718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Parafráze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r>
              <a:rPr lang="cs-CZ" sz="2800" dirty="0"/>
              <a:t>Převzatá celistvá </a:t>
            </a:r>
            <a:r>
              <a:rPr lang="cs-CZ" sz="2800" b="1" dirty="0"/>
              <a:t>teze</a:t>
            </a:r>
            <a:r>
              <a:rPr lang="cs-CZ" sz="2800" dirty="0"/>
              <a:t> převyprávěná vlastními slovy. </a:t>
            </a:r>
          </a:p>
          <a:p>
            <a:r>
              <a:rPr lang="cs-CZ" sz="2800" dirty="0"/>
              <a:t>Nedělá si nárok na celistvost, jde o naši interpretaci toho podstatného ze sdělení zdroje.</a:t>
            </a:r>
          </a:p>
          <a:p>
            <a:r>
              <a:rPr lang="cs-CZ" sz="2800" dirty="0"/>
              <a:t>Autora zdroje zpravidla uvádíme přímo v textu, není to ale nezbytně nutné. </a:t>
            </a:r>
          </a:p>
          <a:p>
            <a:r>
              <a:rPr lang="cs-CZ" sz="2800" dirty="0"/>
              <a:t>Součástí parafráze může být i krátká přímá citace vybraného pojmu nebo formulace, většinou v uvozovkách.</a:t>
            </a:r>
          </a:p>
          <a:p>
            <a:r>
              <a:rPr lang="cs-CZ" sz="2800" dirty="0"/>
              <a:t>Parafráze je vždy interpretací, je třeba dávat pozor na zkreslení zdrojového textu!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192702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Parafráze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Podle Petra Macka tvořila gotika jen jednu vrstvu </a:t>
            </a:r>
            <a:r>
              <a:rPr lang="cs-CZ" sz="2400" dirty="0" err="1"/>
              <a:t>Santiniho</a:t>
            </a:r>
            <a:r>
              <a:rPr lang="cs-CZ" sz="2400" dirty="0"/>
              <a:t> inspirací, rozhodující pro jeho styl nakonec bylo i ryze soudobé smýšlení. Gotika neměla u </a:t>
            </a:r>
            <a:r>
              <a:rPr lang="cs-CZ" sz="2400" dirty="0" err="1"/>
              <a:t>Santiniho</a:t>
            </a:r>
            <a:r>
              <a:rPr lang="cs-CZ" sz="2400" dirty="0"/>
              <a:t> podobu pouhé dekorace, ale stávala se podstatnou součástí architektonických konceptů, které tak měly ve výsledku povahu „</a:t>
            </a:r>
            <a:r>
              <a:rPr lang="cs-CZ" sz="2400" i="1" dirty="0"/>
              <a:t>svébytných syntéz</a:t>
            </a:r>
            <a:r>
              <a:rPr lang="cs-CZ" sz="2400" dirty="0"/>
              <a:t>“. (Macek 2015, s. 328)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215958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41568" cy="108012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Odkaz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184576"/>
          </a:xfrm>
        </p:spPr>
        <p:txBody>
          <a:bodyPr>
            <a:normAutofit/>
          </a:bodyPr>
          <a:lstStyle/>
          <a:p>
            <a:r>
              <a:rPr lang="cs-CZ" sz="2800" dirty="0"/>
              <a:t>Pouhé nekomentované a neinterpretované uvedení zdroje, ze kterého informaci přebírám.</a:t>
            </a:r>
          </a:p>
          <a:p>
            <a:r>
              <a:rPr lang="cs-CZ" sz="2800" dirty="0"/>
              <a:t>Užívá se také k odkázání na související témata a zdroje, pro které v textu není prostor. </a:t>
            </a:r>
          </a:p>
          <a:p>
            <a:r>
              <a:rPr lang="cs-CZ" sz="2800" dirty="0"/>
              <a:t>Autor zdroje zpravidla v textu není uváděn.</a:t>
            </a:r>
          </a:p>
          <a:p>
            <a:r>
              <a:rPr lang="cs-CZ" sz="2800" dirty="0"/>
              <a:t>Odkazy </a:t>
            </a:r>
            <a:r>
              <a:rPr lang="cs-CZ" sz="2800" b="1" dirty="0"/>
              <a:t>neuvádíme</a:t>
            </a:r>
            <a:r>
              <a:rPr lang="cs-CZ" sz="2800" dirty="0"/>
              <a:t> u všeobecně známých konstatování (</a:t>
            </a:r>
            <a:r>
              <a:rPr lang="cs-CZ" sz="2800" i="1" dirty="0" err="1"/>
              <a:t>Santini</a:t>
            </a:r>
            <a:r>
              <a:rPr lang="cs-CZ" sz="2800" i="1" dirty="0"/>
              <a:t> je významný architekt</a:t>
            </a:r>
            <a:r>
              <a:rPr lang="cs-CZ" sz="2800" dirty="0"/>
              <a:t>, </a:t>
            </a:r>
            <a:r>
              <a:rPr lang="cs-CZ" sz="2800" i="1" dirty="0"/>
              <a:t>v baroku vzniklo hodně památek</a:t>
            </a:r>
            <a:r>
              <a:rPr lang="cs-CZ" sz="2800" dirty="0"/>
              <a:t>) a snadno dostupných informací </a:t>
            </a:r>
            <a:r>
              <a:rPr lang="cs-CZ" sz="2800" dirty="0" smtClean="0"/>
              <a:t>(</a:t>
            </a:r>
            <a:r>
              <a:rPr lang="cs-CZ" sz="2800" i="1" dirty="0" smtClean="0"/>
              <a:t>Václav IV. se narodil roku 1361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1294375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729</Words>
  <Application>Microsoft Office PowerPoint</Application>
  <PresentationFormat>Předvádění na obrazovce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Jak (a proč vlastně) citovat</vt:lpstr>
      <vt:lpstr>K čemu jsou v odborném textu odkazy a citace</vt:lpstr>
      <vt:lpstr>Co je relevantní zdroj</vt:lpstr>
      <vt:lpstr>Co je citace</vt:lpstr>
      <vt:lpstr>Přímá citace</vt:lpstr>
      <vt:lpstr>Přímá citace</vt:lpstr>
      <vt:lpstr>Parafráze</vt:lpstr>
      <vt:lpstr>Parafráze</vt:lpstr>
      <vt:lpstr>Odkaz</vt:lpstr>
      <vt:lpstr>Odkaz</vt:lpstr>
      <vt:lpstr>Citační úzus/norma</vt:lpstr>
      <vt:lpstr>Citační úzus/norma</vt:lpstr>
      <vt:lpstr>Citační úzus/norma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Bachtík Jakub</dc:creator>
  <cp:lastModifiedBy>bachtik</cp:lastModifiedBy>
  <cp:revision>55</cp:revision>
  <dcterms:created xsi:type="dcterms:W3CDTF">2016-10-12T15:38:38Z</dcterms:created>
  <dcterms:modified xsi:type="dcterms:W3CDTF">2017-10-31T08:13:50Z</dcterms:modified>
</cp:coreProperties>
</file>